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d14a1f0602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d14a1f0602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png"/><Relationship Id="rId4" Type="http://schemas.openxmlformats.org/officeDocument/2006/relationships/image" Target="../media/image5.png"/><Relationship Id="rId9" Type="http://schemas.openxmlformats.org/officeDocument/2006/relationships/image" Target="../media/image6.png"/><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1.png"/><Relationship Id="rId8"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0" y="1175"/>
            <a:ext cx="9144000" cy="861900"/>
          </a:xfrm>
          <a:prstGeom prst="rect">
            <a:avLst/>
          </a:prstGeom>
          <a:solidFill>
            <a:srgbClr val="041E3E"/>
          </a:solidFill>
          <a:ln cap="flat" cmpd="sng" w="38100">
            <a:solidFill>
              <a:srgbClr val="CC9C14"/>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sz="2000">
                <a:solidFill>
                  <a:schemeClr val="lt1"/>
                </a:solidFill>
                <a:latin typeface="Times New Roman"/>
                <a:ea typeface="Times New Roman"/>
                <a:cs typeface="Times New Roman"/>
                <a:sym typeface="Times New Roman"/>
              </a:rPr>
              <a:t>Athletic Trainer Pads</a:t>
            </a:r>
            <a:endParaRPr b="1" sz="2000">
              <a:solidFill>
                <a:schemeClr val="lt1"/>
              </a:solidFill>
              <a:latin typeface="Times New Roman"/>
              <a:ea typeface="Times New Roman"/>
              <a:cs typeface="Times New Roman"/>
              <a:sym typeface="Times New Roman"/>
            </a:endParaRPr>
          </a:p>
          <a:p>
            <a:pPr indent="0" lvl="0" marL="0" rtl="0" algn="ctr">
              <a:spcBef>
                <a:spcPts val="0"/>
              </a:spcBef>
              <a:spcAft>
                <a:spcPts val="0"/>
              </a:spcAft>
              <a:buNone/>
            </a:pPr>
            <a:r>
              <a:rPr b="1" lang="en">
                <a:solidFill>
                  <a:schemeClr val="lt1"/>
                </a:solidFill>
                <a:latin typeface="Times New Roman"/>
                <a:ea typeface="Times New Roman"/>
                <a:cs typeface="Times New Roman"/>
                <a:sym typeface="Times New Roman"/>
              </a:rPr>
              <a:t>Kate Hjorth, Caroline Cho, Mike Guyette, Addison Azar, Adrienne Miller </a:t>
            </a:r>
            <a:endParaRPr b="1">
              <a:solidFill>
                <a:schemeClr val="lt1"/>
              </a:solidFill>
              <a:latin typeface="Times New Roman"/>
              <a:ea typeface="Times New Roman"/>
              <a:cs typeface="Times New Roman"/>
              <a:sym typeface="Times New Roman"/>
            </a:endParaRPr>
          </a:p>
          <a:p>
            <a:pPr indent="0" lvl="0" marL="0" rtl="0" algn="ctr">
              <a:spcBef>
                <a:spcPts val="0"/>
              </a:spcBef>
              <a:spcAft>
                <a:spcPts val="0"/>
              </a:spcAft>
              <a:buNone/>
            </a:pPr>
            <a:r>
              <a:rPr lang="en" sz="1000">
                <a:solidFill>
                  <a:schemeClr val="lt1"/>
                </a:solidFill>
                <a:latin typeface="Times New Roman"/>
                <a:ea typeface="Times New Roman"/>
                <a:cs typeface="Times New Roman"/>
                <a:sym typeface="Times New Roman"/>
              </a:rPr>
              <a:t>University of Notre Dame, </a:t>
            </a:r>
            <a:r>
              <a:rPr lang="en" sz="1000">
                <a:solidFill>
                  <a:schemeClr val="lt1"/>
                </a:solidFill>
                <a:latin typeface="Times New Roman"/>
                <a:ea typeface="Times New Roman"/>
                <a:cs typeface="Times New Roman"/>
                <a:sym typeface="Times New Roman"/>
              </a:rPr>
              <a:t>Department</a:t>
            </a:r>
            <a:r>
              <a:rPr lang="en" sz="1000">
                <a:solidFill>
                  <a:schemeClr val="lt1"/>
                </a:solidFill>
                <a:latin typeface="Times New Roman"/>
                <a:ea typeface="Times New Roman"/>
                <a:cs typeface="Times New Roman"/>
                <a:sym typeface="Times New Roman"/>
              </a:rPr>
              <a:t> of Electrical Engineering </a:t>
            </a:r>
            <a:endParaRPr sz="1000">
              <a:solidFill>
                <a:schemeClr val="lt1"/>
              </a:solidFill>
              <a:latin typeface="Times New Roman"/>
              <a:ea typeface="Times New Roman"/>
              <a:cs typeface="Times New Roman"/>
              <a:sym typeface="Times New Roman"/>
            </a:endParaRPr>
          </a:p>
        </p:txBody>
      </p:sp>
      <p:sp>
        <p:nvSpPr>
          <p:cNvPr id="55" name="Google Shape;55;p13"/>
          <p:cNvSpPr txBox="1"/>
          <p:nvPr/>
        </p:nvSpPr>
        <p:spPr>
          <a:xfrm>
            <a:off x="258900" y="1315919"/>
            <a:ext cx="2638800" cy="1992300"/>
          </a:xfrm>
          <a:prstGeom prst="rect">
            <a:avLst/>
          </a:prstGeom>
          <a:noFill/>
          <a:ln cap="flat" cmpd="sng" w="9525">
            <a:solidFill>
              <a:srgbClr val="041E3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700">
                <a:solidFill>
                  <a:schemeClr val="dk2"/>
                </a:solidFill>
                <a:latin typeface="Times New Roman"/>
                <a:ea typeface="Times New Roman"/>
                <a:cs typeface="Times New Roman"/>
                <a:sym typeface="Times New Roman"/>
              </a:rPr>
              <a:t> </a:t>
            </a:r>
            <a:r>
              <a:rPr lang="en" sz="600">
                <a:solidFill>
                  <a:schemeClr val="dk2"/>
                </a:solidFill>
                <a:latin typeface="Times New Roman"/>
                <a:ea typeface="Times New Roman"/>
                <a:cs typeface="Times New Roman"/>
                <a:sym typeface="Times New Roman"/>
              </a:rPr>
              <a:t>We created Athletic Trainer Pads that serve as a standard to test speed and reflex. The pads themself direct a speed-based agility drill that connects to a website interface that analyzes and stores the user’s data metrics over time. This allows us to move beyond traditional methods of measuring speed and improving agility. The goal is to improve the quality of standard agility drills for users while increasing the efficiency of analysis for testers. </a:t>
            </a:r>
            <a:endParaRPr sz="1800">
              <a:solidFill>
                <a:schemeClr val="dk2"/>
              </a:solidFill>
              <a:latin typeface="Times New Roman"/>
              <a:ea typeface="Times New Roman"/>
              <a:cs typeface="Times New Roman"/>
              <a:sym typeface="Times New Roman"/>
            </a:endParaRPr>
          </a:p>
        </p:txBody>
      </p:sp>
      <p:sp>
        <p:nvSpPr>
          <p:cNvPr id="56" name="Google Shape;56;p13"/>
          <p:cNvSpPr txBox="1"/>
          <p:nvPr/>
        </p:nvSpPr>
        <p:spPr>
          <a:xfrm>
            <a:off x="405300" y="935600"/>
            <a:ext cx="2228400" cy="307800"/>
          </a:xfrm>
          <a:prstGeom prst="rect">
            <a:avLst/>
          </a:prstGeom>
          <a:solidFill>
            <a:srgbClr val="041E3E"/>
          </a:solidFill>
          <a:ln cap="flat" cmpd="sng" w="9525">
            <a:solidFill>
              <a:srgbClr val="CC9C14"/>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800">
                <a:solidFill>
                  <a:schemeClr val="lt1"/>
                </a:solidFill>
                <a:latin typeface="Times New Roman"/>
                <a:ea typeface="Times New Roman"/>
                <a:cs typeface="Times New Roman"/>
                <a:sym typeface="Times New Roman"/>
              </a:rPr>
              <a:t>Project Overview</a:t>
            </a:r>
            <a:endParaRPr sz="1900">
              <a:solidFill>
                <a:schemeClr val="lt1"/>
              </a:solidFill>
              <a:latin typeface="Times New Roman"/>
              <a:ea typeface="Times New Roman"/>
              <a:cs typeface="Times New Roman"/>
              <a:sym typeface="Times New Roman"/>
            </a:endParaRPr>
          </a:p>
        </p:txBody>
      </p:sp>
      <p:pic>
        <p:nvPicPr>
          <p:cNvPr id="57" name="Google Shape;57;p13"/>
          <p:cNvPicPr preferRelativeResize="0"/>
          <p:nvPr/>
        </p:nvPicPr>
        <p:blipFill rotWithShape="1">
          <a:blip r:embed="rId3">
            <a:alphaModFix/>
          </a:blip>
          <a:srcRect b="0" l="0" r="0" t="2856"/>
          <a:stretch/>
        </p:blipFill>
        <p:spPr>
          <a:xfrm>
            <a:off x="459278" y="2035838"/>
            <a:ext cx="2120435" cy="1158675"/>
          </a:xfrm>
          <a:prstGeom prst="rect">
            <a:avLst/>
          </a:prstGeom>
          <a:noFill/>
          <a:ln>
            <a:noFill/>
          </a:ln>
        </p:spPr>
      </p:pic>
      <p:sp>
        <p:nvSpPr>
          <p:cNvPr id="58" name="Google Shape;58;p13"/>
          <p:cNvSpPr txBox="1"/>
          <p:nvPr/>
        </p:nvSpPr>
        <p:spPr>
          <a:xfrm>
            <a:off x="210450" y="3725575"/>
            <a:ext cx="2735700" cy="861900"/>
          </a:xfrm>
          <a:prstGeom prst="rect">
            <a:avLst/>
          </a:prstGeom>
          <a:noFill/>
          <a:ln cap="flat" cmpd="sng" w="9525">
            <a:solidFill>
              <a:srgbClr val="041E3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600">
                <a:solidFill>
                  <a:schemeClr val="dk2"/>
                </a:solidFill>
                <a:latin typeface="Times New Roman"/>
                <a:ea typeface="Times New Roman"/>
                <a:cs typeface="Times New Roman"/>
                <a:sym typeface="Times New Roman"/>
              </a:rPr>
              <a:t>1</a:t>
            </a:r>
            <a:r>
              <a:rPr lang="en" sz="600">
                <a:solidFill>
                  <a:schemeClr val="dk2"/>
                </a:solidFill>
                <a:latin typeface="Times New Roman"/>
                <a:ea typeface="Times New Roman"/>
                <a:cs typeface="Times New Roman"/>
                <a:sym typeface="Times New Roman"/>
              </a:rPr>
              <a:t>. Button systems provides visual cues to indicate when and where to strike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600">
                <a:solidFill>
                  <a:schemeClr val="dk2"/>
                </a:solidFill>
                <a:latin typeface="Times New Roman"/>
                <a:ea typeface="Times New Roman"/>
                <a:cs typeface="Times New Roman"/>
                <a:sym typeface="Times New Roman"/>
              </a:rPr>
              <a:t>2</a:t>
            </a:r>
            <a:r>
              <a:rPr lang="en" sz="600">
                <a:solidFill>
                  <a:schemeClr val="dk2"/>
                </a:solidFill>
                <a:latin typeface="Times New Roman"/>
                <a:ea typeface="Times New Roman"/>
                <a:cs typeface="Times New Roman"/>
                <a:sym typeface="Times New Roman"/>
              </a:rPr>
              <a:t>. Button systems detects and withstands a force applied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600">
                <a:solidFill>
                  <a:schemeClr val="dk2"/>
                </a:solidFill>
                <a:latin typeface="Times New Roman"/>
                <a:ea typeface="Times New Roman"/>
                <a:cs typeface="Times New Roman"/>
                <a:sym typeface="Times New Roman"/>
              </a:rPr>
              <a:t>3</a:t>
            </a:r>
            <a:r>
              <a:rPr lang="en" sz="600">
                <a:solidFill>
                  <a:schemeClr val="dk2"/>
                </a:solidFill>
                <a:latin typeface="Times New Roman"/>
                <a:ea typeface="Times New Roman"/>
                <a:cs typeface="Times New Roman"/>
                <a:sym typeface="Times New Roman"/>
              </a:rPr>
              <a:t>. System is wireless and rechargeable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600">
                <a:solidFill>
                  <a:schemeClr val="dk2"/>
                </a:solidFill>
                <a:latin typeface="Times New Roman"/>
                <a:ea typeface="Times New Roman"/>
                <a:cs typeface="Times New Roman"/>
                <a:sym typeface="Times New Roman"/>
              </a:rPr>
              <a:t>4</a:t>
            </a:r>
            <a:r>
              <a:rPr lang="en" sz="600">
                <a:solidFill>
                  <a:schemeClr val="dk2"/>
                </a:solidFill>
                <a:latin typeface="Times New Roman"/>
                <a:ea typeface="Times New Roman"/>
                <a:cs typeface="Times New Roman"/>
                <a:sym typeface="Times New Roman"/>
              </a:rPr>
              <a:t>. Buttons communicate with one another via ESP-NOW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600">
                <a:solidFill>
                  <a:schemeClr val="dk2"/>
                </a:solidFill>
                <a:latin typeface="Times New Roman"/>
                <a:ea typeface="Times New Roman"/>
                <a:cs typeface="Times New Roman"/>
                <a:sym typeface="Times New Roman"/>
              </a:rPr>
              <a:t>5</a:t>
            </a:r>
            <a:r>
              <a:rPr lang="en" sz="600">
                <a:solidFill>
                  <a:schemeClr val="dk2"/>
                </a:solidFill>
                <a:latin typeface="Times New Roman"/>
                <a:ea typeface="Times New Roman"/>
                <a:cs typeface="Times New Roman"/>
                <a:sym typeface="Times New Roman"/>
              </a:rPr>
              <a:t>. System can interface with a website via Wi-Fi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rPr b="1" lang="en" sz="600">
                <a:solidFill>
                  <a:schemeClr val="dk2"/>
                </a:solidFill>
                <a:latin typeface="Times New Roman"/>
                <a:ea typeface="Times New Roman"/>
                <a:cs typeface="Times New Roman"/>
                <a:sym typeface="Times New Roman"/>
              </a:rPr>
              <a:t>6</a:t>
            </a:r>
            <a:r>
              <a:rPr lang="en" sz="600">
                <a:solidFill>
                  <a:schemeClr val="dk2"/>
                </a:solidFill>
                <a:latin typeface="Times New Roman"/>
                <a:ea typeface="Times New Roman"/>
                <a:cs typeface="Times New Roman"/>
                <a:sym typeface="Times New Roman"/>
              </a:rPr>
              <a:t>. Accurate real-time data collection of overall reaction time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7</a:t>
            </a:r>
            <a:r>
              <a:rPr lang="en" sz="600">
                <a:solidFill>
                  <a:schemeClr val="dk2"/>
                </a:solidFill>
                <a:latin typeface="Times New Roman"/>
                <a:ea typeface="Times New Roman"/>
                <a:cs typeface="Times New Roman"/>
                <a:sym typeface="Times New Roman"/>
              </a:rPr>
              <a:t>. Website capable of time data storage with analysis of trends over time </a:t>
            </a:r>
            <a:endParaRPr sz="1800">
              <a:solidFill>
                <a:schemeClr val="dk2"/>
              </a:solidFill>
            </a:endParaRPr>
          </a:p>
        </p:txBody>
      </p:sp>
      <p:sp>
        <p:nvSpPr>
          <p:cNvPr id="59" name="Google Shape;59;p13"/>
          <p:cNvSpPr txBox="1"/>
          <p:nvPr/>
        </p:nvSpPr>
        <p:spPr>
          <a:xfrm>
            <a:off x="3087400" y="1315925"/>
            <a:ext cx="2735700" cy="3783000"/>
          </a:xfrm>
          <a:prstGeom prst="rect">
            <a:avLst/>
          </a:prstGeom>
          <a:noFill/>
          <a:ln cap="flat" cmpd="sng" w="9525">
            <a:solidFill>
              <a:srgbClr val="041E3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The hardware solution consists of four </a:t>
            </a:r>
            <a:r>
              <a:rPr lang="en" sz="600">
                <a:solidFill>
                  <a:schemeClr val="dk2"/>
                </a:solidFill>
                <a:latin typeface="Times New Roman"/>
                <a:ea typeface="Times New Roman"/>
                <a:cs typeface="Times New Roman"/>
                <a:sym typeface="Times New Roman"/>
              </a:rPr>
              <a:t>3D</a:t>
            </a:r>
            <a:r>
              <a:rPr lang="en" sz="600">
                <a:solidFill>
                  <a:schemeClr val="dk2"/>
                </a:solidFill>
                <a:latin typeface="Times New Roman"/>
                <a:ea typeface="Times New Roman"/>
                <a:cs typeface="Times New Roman"/>
                <a:sym typeface="Times New Roman"/>
              </a:rPr>
              <a:t> printed “buttons” each containing:</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1. </a:t>
            </a:r>
            <a:r>
              <a:rPr b="1" lang="en" sz="600">
                <a:solidFill>
                  <a:schemeClr val="dk2"/>
                </a:solidFill>
                <a:latin typeface="Times New Roman"/>
                <a:ea typeface="Times New Roman"/>
                <a:cs typeface="Times New Roman"/>
                <a:sym typeface="Times New Roman"/>
              </a:rPr>
              <a:t>PCB board</a:t>
            </a:r>
            <a:r>
              <a:rPr lang="en" sz="600">
                <a:solidFill>
                  <a:schemeClr val="dk2"/>
                </a:solidFill>
                <a:latin typeface="Times New Roman"/>
                <a:ea typeface="Times New Roman"/>
                <a:cs typeface="Times New Roman"/>
                <a:sym typeface="Times New Roman"/>
              </a:rPr>
              <a:t> (with ESP32-C3)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2. </a:t>
            </a:r>
            <a:r>
              <a:rPr b="1" lang="en" sz="600">
                <a:solidFill>
                  <a:schemeClr val="dk2"/>
                </a:solidFill>
                <a:latin typeface="Times New Roman"/>
                <a:ea typeface="Times New Roman"/>
                <a:cs typeface="Times New Roman"/>
                <a:sym typeface="Times New Roman"/>
              </a:rPr>
              <a:t>Analog</a:t>
            </a:r>
            <a:r>
              <a:rPr b="1" lang="en" sz="600">
                <a:solidFill>
                  <a:schemeClr val="dk2"/>
                </a:solidFill>
                <a:latin typeface="Times New Roman"/>
                <a:ea typeface="Times New Roman"/>
                <a:cs typeface="Times New Roman"/>
                <a:sym typeface="Times New Roman"/>
              </a:rPr>
              <a:t> Linear Hall sensor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3. </a:t>
            </a:r>
            <a:r>
              <a:rPr b="1" lang="en" sz="600">
                <a:solidFill>
                  <a:schemeClr val="dk2"/>
                </a:solidFill>
                <a:latin typeface="Times New Roman"/>
                <a:ea typeface="Times New Roman"/>
                <a:cs typeface="Times New Roman"/>
                <a:sym typeface="Times New Roman"/>
              </a:rPr>
              <a:t>Adafruit LED Neopixel</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In addition to a “master” board that </a:t>
            </a:r>
            <a:r>
              <a:rPr lang="en" sz="600">
                <a:solidFill>
                  <a:schemeClr val="dk2"/>
                </a:solidFill>
                <a:latin typeface="Times New Roman"/>
                <a:ea typeface="Times New Roman"/>
                <a:cs typeface="Times New Roman"/>
                <a:sym typeface="Times New Roman"/>
              </a:rPr>
              <a:t>interfaces</a:t>
            </a:r>
            <a:r>
              <a:rPr lang="en" sz="600">
                <a:solidFill>
                  <a:schemeClr val="dk2"/>
                </a:solidFill>
                <a:latin typeface="Times New Roman"/>
                <a:ea typeface="Times New Roman"/>
                <a:cs typeface="Times New Roman"/>
                <a:sym typeface="Times New Roman"/>
              </a:rPr>
              <a:t> with the software system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Mechanical </a:t>
            </a:r>
            <a:r>
              <a:rPr b="1" lang="en" sz="600">
                <a:solidFill>
                  <a:schemeClr val="dk2"/>
                </a:solidFill>
                <a:latin typeface="Times New Roman"/>
                <a:ea typeface="Times New Roman"/>
                <a:cs typeface="Times New Roman"/>
                <a:sym typeface="Times New Roman"/>
              </a:rPr>
              <a:t>Casing</a:t>
            </a:r>
            <a:r>
              <a:rPr b="1" lang="en" sz="600">
                <a:solidFill>
                  <a:schemeClr val="dk2"/>
                </a:solidFill>
                <a:latin typeface="Times New Roman"/>
                <a:ea typeface="Times New Roman"/>
                <a:cs typeface="Times New Roman"/>
                <a:sym typeface="Times New Roman"/>
              </a:rPr>
              <a:t> </a:t>
            </a:r>
            <a:r>
              <a:rPr lang="en" sz="600">
                <a:solidFill>
                  <a:schemeClr val="dk2"/>
                </a:solidFill>
                <a:latin typeface="Times New Roman"/>
                <a:ea typeface="Times New Roman"/>
                <a:cs typeface="Times New Roman"/>
                <a:sym typeface="Times New Roman"/>
              </a:rPr>
              <a:t>(“buttons”)</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This mechanical casing was designed using the CAD software SolidWorks and then produced using 3D printing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u="sng">
                <a:solidFill>
                  <a:schemeClr val="dk2"/>
                </a:solidFill>
                <a:latin typeface="Times New Roman"/>
                <a:ea typeface="Times New Roman"/>
                <a:cs typeface="Times New Roman"/>
                <a:sym typeface="Times New Roman"/>
              </a:rPr>
              <a:t>Materials:</a:t>
            </a:r>
            <a:r>
              <a:rPr lang="en" sz="600">
                <a:solidFill>
                  <a:schemeClr val="dk2"/>
                </a:solidFill>
                <a:latin typeface="Times New Roman"/>
                <a:ea typeface="Times New Roman"/>
                <a:cs typeface="Times New Roman"/>
                <a:sym typeface="Times New Roman"/>
              </a:rPr>
              <a:t> clear resin for the dome casing and ABS-M30, a production-grade thermoplastic material, which offers high impact durability and water-resistance.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Magnet attached to appendage so that when button is pushed down, magnet is brought into proximity of the hall sensor. Spring to allow the button to be pushable</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Hall Sensor and LED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Analog linear hall sensor: change in duty cycle if magnetic field is detected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LED: turns on/off based on hall sensor reading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PCB Board Design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 </a:t>
            </a:r>
            <a:r>
              <a:rPr lang="en" sz="600">
                <a:solidFill>
                  <a:schemeClr val="dk1"/>
                </a:solidFill>
                <a:highlight>
                  <a:srgbClr val="FFFFFF"/>
                </a:highlight>
                <a:latin typeface="Times New Roman"/>
                <a:ea typeface="Times New Roman"/>
                <a:cs typeface="Times New Roman"/>
                <a:sym typeface="Times New Roman"/>
              </a:rPr>
              <a:t>ESP32-C3-WROOM-02-H4</a:t>
            </a:r>
            <a:endParaRPr sz="600">
              <a:solidFill>
                <a:schemeClr val="dk1"/>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1"/>
                </a:solidFill>
                <a:highlight>
                  <a:srgbClr val="FFFFFF"/>
                </a:highlight>
                <a:latin typeface="Times New Roman"/>
                <a:ea typeface="Times New Roman"/>
                <a:cs typeface="Times New Roman"/>
                <a:sym typeface="Times New Roman"/>
              </a:rPr>
              <a:t>- Powered by 3.7 V rechargeable lithium ion battery</a:t>
            </a:r>
            <a:endParaRPr sz="600">
              <a:solidFill>
                <a:schemeClr val="dk1"/>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1"/>
                </a:solidFill>
                <a:highlight>
                  <a:srgbClr val="FFFFFF"/>
                </a:highlight>
                <a:latin typeface="Times New Roman"/>
                <a:ea typeface="Times New Roman"/>
                <a:cs typeface="Times New Roman"/>
                <a:sym typeface="Times New Roman"/>
              </a:rPr>
              <a:t>- When drill is commenced, ESP32 turns on LED and it stays on until a magnetic field is detected </a:t>
            </a:r>
            <a:endParaRPr sz="600">
              <a:solidFill>
                <a:schemeClr val="dk1"/>
              </a:solidFill>
              <a:highlight>
                <a:srgbClr val="FFFFFF"/>
              </a:highlight>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 </a:t>
            </a:r>
            <a:endParaRPr b="1" sz="600">
              <a:solidFill>
                <a:schemeClr val="dk2"/>
              </a:solidFill>
              <a:latin typeface="Times New Roman"/>
              <a:ea typeface="Times New Roman"/>
              <a:cs typeface="Times New Roman"/>
              <a:sym typeface="Times New Roman"/>
            </a:endParaRPr>
          </a:p>
        </p:txBody>
      </p:sp>
      <p:sp>
        <p:nvSpPr>
          <p:cNvPr id="60" name="Google Shape;60;p13"/>
          <p:cNvSpPr txBox="1"/>
          <p:nvPr/>
        </p:nvSpPr>
        <p:spPr>
          <a:xfrm>
            <a:off x="3335875" y="935600"/>
            <a:ext cx="2228400" cy="307800"/>
          </a:xfrm>
          <a:prstGeom prst="rect">
            <a:avLst/>
          </a:prstGeom>
          <a:solidFill>
            <a:srgbClr val="041E3E"/>
          </a:solidFill>
          <a:ln cap="flat" cmpd="sng" w="9525">
            <a:solidFill>
              <a:srgbClr val="CC9C14"/>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800">
                <a:solidFill>
                  <a:schemeClr val="lt1"/>
                </a:solidFill>
                <a:latin typeface="Times New Roman"/>
                <a:ea typeface="Times New Roman"/>
                <a:cs typeface="Times New Roman"/>
                <a:sym typeface="Times New Roman"/>
              </a:rPr>
              <a:t>Hardware</a:t>
            </a:r>
            <a:endParaRPr sz="1900">
              <a:solidFill>
                <a:schemeClr val="lt1"/>
              </a:solidFill>
              <a:latin typeface="Times New Roman"/>
              <a:ea typeface="Times New Roman"/>
              <a:cs typeface="Times New Roman"/>
              <a:sym typeface="Times New Roman"/>
            </a:endParaRPr>
          </a:p>
        </p:txBody>
      </p:sp>
      <p:sp>
        <p:nvSpPr>
          <p:cNvPr id="61" name="Google Shape;61;p13"/>
          <p:cNvSpPr txBox="1"/>
          <p:nvPr/>
        </p:nvSpPr>
        <p:spPr>
          <a:xfrm>
            <a:off x="405300" y="3363075"/>
            <a:ext cx="2228400" cy="307800"/>
          </a:xfrm>
          <a:prstGeom prst="rect">
            <a:avLst/>
          </a:prstGeom>
          <a:solidFill>
            <a:srgbClr val="041E3E"/>
          </a:solidFill>
          <a:ln cap="flat" cmpd="sng" w="9525">
            <a:solidFill>
              <a:srgbClr val="CC9C14"/>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800">
                <a:solidFill>
                  <a:schemeClr val="lt1"/>
                </a:solidFill>
                <a:latin typeface="Times New Roman"/>
                <a:ea typeface="Times New Roman"/>
                <a:cs typeface="Times New Roman"/>
                <a:sym typeface="Times New Roman"/>
              </a:rPr>
              <a:t>System Requirements</a:t>
            </a:r>
            <a:endParaRPr sz="1900">
              <a:solidFill>
                <a:schemeClr val="lt1"/>
              </a:solidFill>
              <a:latin typeface="Times New Roman"/>
              <a:ea typeface="Times New Roman"/>
              <a:cs typeface="Times New Roman"/>
              <a:sym typeface="Times New Roman"/>
            </a:endParaRPr>
          </a:p>
        </p:txBody>
      </p:sp>
      <p:sp>
        <p:nvSpPr>
          <p:cNvPr id="62" name="Google Shape;62;p13"/>
          <p:cNvSpPr txBox="1"/>
          <p:nvPr/>
        </p:nvSpPr>
        <p:spPr>
          <a:xfrm>
            <a:off x="6266450" y="935600"/>
            <a:ext cx="2228400" cy="307800"/>
          </a:xfrm>
          <a:prstGeom prst="rect">
            <a:avLst/>
          </a:prstGeom>
          <a:solidFill>
            <a:srgbClr val="041E3E"/>
          </a:solidFill>
          <a:ln cap="flat" cmpd="sng" w="9525">
            <a:solidFill>
              <a:srgbClr val="CC9C14"/>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800">
                <a:solidFill>
                  <a:schemeClr val="lt1"/>
                </a:solidFill>
                <a:latin typeface="Times New Roman"/>
                <a:ea typeface="Times New Roman"/>
                <a:cs typeface="Times New Roman"/>
                <a:sym typeface="Times New Roman"/>
              </a:rPr>
              <a:t>Software</a:t>
            </a:r>
            <a:endParaRPr sz="1900">
              <a:solidFill>
                <a:schemeClr val="lt1"/>
              </a:solidFill>
              <a:latin typeface="Times New Roman"/>
              <a:ea typeface="Times New Roman"/>
              <a:cs typeface="Times New Roman"/>
              <a:sym typeface="Times New Roman"/>
            </a:endParaRPr>
          </a:p>
        </p:txBody>
      </p:sp>
      <p:sp>
        <p:nvSpPr>
          <p:cNvPr id="63" name="Google Shape;63;p13"/>
          <p:cNvSpPr txBox="1"/>
          <p:nvPr/>
        </p:nvSpPr>
        <p:spPr>
          <a:xfrm>
            <a:off x="6012800" y="1317100"/>
            <a:ext cx="2735700" cy="2851200"/>
          </a:xfrm>
          <a:prstGeom prst="rect">
            <a:avLst/>
          </a:prstGeom>
          <a:noFill/>
          <a:ln cap="flat" cmpd="sng" w="9525">
            <a:solidFill>
              <a:srgbClr val="041E3E"/>
            </a:solidFill>
            <a:prstDash val="solid"/>
            <a:round/>
            <a:headEnd len="sm" w="sm" type="none"/>
            <a:tailEnd len="sm" w="sm" type="none"/>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600">
                <a:solidFill>
                  <a:schemeClr val="dk2"/>
                </a:solidFill>
                <a:latin typeface="Times New Roman"/>
                <a:ea typeface="Times New Roman"/>
                <a:cs typeface="Times New Roman"/>
                <a:sym typeface="Times New Roman"/>
              </a:rPr>
              <a:t>The overall software system of our proposed solution consists of : </a:t>
            </a:r>
            <a:endParaRPr sz="600">
              <a:solidFill>
                <a:schemeClr val="dk2"/>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2"/>
                </a:solidFill>
                <a:latin typeface="Times New Roman"/>
                <a:ea typeface="Times New Roman"/>
                <a:cs typeface="Times New Roman"/>
                <a:sym typeface="Times New Roman"/>
              </a:rPr>
              <a:t>1. </a:t>
            </a:r>
            <a:r>
              <a:rPr b="1" lang="en" sz="600">
                <a:solidFill>
                  <a:schemeClr val="dk2"/>
                </a:solidFill>
                <a:latin typeface="Times New Roman"/>
                <a:ea typeface="Times New Roman"/>
                <a:cs typeface="Times New Roman"/>
                <a:sym typeface="Times New Roman"/>
              </a:rPr>
              <a:t>ESP-NOW</a:t>
            </a:r>
            <a:r>
              <a:rPr lang="en" sz="600">
                <a:solidFill>
                  <a:schemeClr val="dk2"/>
                </a:solidFill>
                <a:latin typeface="Times New Roman"/>
                <a:ea typeface="Times New Roman"/>
                <a:cs typeface="Times New Roman"/>
                <a:sym typeface="Times New Roman"/>
              </a:rPr>
              <a:t> communication between the boards </a:t>
            </a:r>
            <a:endParaRPr sz="600">
              <a:solidFill>
                <a:schemeClr val="dk2"/>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2"/>
                </a:solidFill>
                <a:latin typeface="Times New Roman"/>
                <a:ea typeface="Times New Roman"/>
                <a:cs typeface="Times New Roman"/>
                <a:sym typeface="Times New Roman"/>
              </a:rPr>
              <a:t>2. </a:t>
            </a:r>
            <a:r>
              <a:rPr b="1" lang="en" sz="600">
                <a:solidFill>
                  <a:schemeClr val="dk2"/>
                </a:solidFill>
                <a:latin typeface="Times New Roman"/>
                <a:ea typeface="Times New Roman"/>
                <a:cs typeface="Times New Roman"/>
                <a:sym typeface="Times New Roman"/>
              </a:rPr>
              <a:t>Website</a:t>
            </a:r>
            <a:r>
              <a:rPr lang="en" sz="600">
                <a:solidFill>
                  <a:schemeClr val="dk2"/>
                </a:solidFill>
                <a:latin typeface="Times New Roman"/>
                <a:ea typeface="Times New Roman"/>
                <a:cs typeface="Times New Roman"/>
                <a:sym typeface="Times New Roman"/>
              </a:rPr>
              <a:t> that the master board connects to via WiFi</a:t>
            </a:r>
            <a:endParaRPr sz="600">
              <a:solidFill>
                <a:schemeClr val="dk2"/>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rPr lang="en" sz="600">
                <a:solidFill>
                  <a:schemeClr val="dk2"/>
                </a:solidFill>
                <a:latin typeface="Times New Roman"/>
                <a:ea typeface="Times New Roman"/>
                <a:cs typeface="Times New Roman"/>
                <a:sym typeface="Times New Roman"/>
              </a:rPr>
              <a:t>3. </a:t>
            </a:r>
            <a:r>
              <a:rPr b="1" lang="en" sz="600">
                <a:solidFill>
                  <a:schemeClr val="dk2"/>
                </a:solidFill>
                <a:latin typeface="Times New Roman"/>
                <a:ea typeface="Times New Roman"/>
                <a:cs typeface="Times New Roman"/>
                <a:sym typeface="Times New Roman"/>
              </a:rPr>
              <a:t>AWS Bucket</a:t>
            </a:r>
            <a:r>
              <a:rPr lang="en" sz="600">
                <a:solidFill>
                  <a:schemeClr val="dk2"/>
                </a:solidFill>
                <a:latin typeface="Times New Roman"/>
                <a:ea typeface="Times New Roman"/>
                <a:cs typeface="Times New Roman"/>
                <a:sym typeface="Times New Roman"/>
              </a:rPr>
              <a:t> to store time data. </a:t>
            </a:r>
            <a:endParaRPr sz="600">
              <a:solidFill>
                <a:schemeClr val="dk2"/>
              </a:solidFill>
              <a:latin typeface="Times New Roman"/>
              <a:ea typeface="Times New Roman"/>
              <a:cs typeface="Times New Roman"/>
              <a:sym typeface="Times New Roman"/>
            </a:endParaRPr>
          </a:p>
          <a:p>
            <a:pPr indent="0" lvl="0" marL="0" rtl="0" algn="l">
              <a:lnSpc>
                <a:spcPct val="115000"/>
              </a:lnSpc>
              <a:spcBef>
                <a:spcPts val="0"/>
              </a:spcBef>
              <a:spcAft>
                <a:spcPts val="0"/>
              </a:spcAft>
              <a:buClr>
                <a:schemeClr val="dk1"/>
              </a:buClr>
              <a:buSzPts val="1100"/>
              <a:buFont typeface="Arial"/>
              <a:buNone/>
            </a:pPr>
            <a:r>
              <a:rPr lang="en" sz="600">
                <a:solidFill>
                  <a:schemeClr val="dk2"/>
                </a:solidFill>
                <a:latin typeface="Times New Roman"/>
                <a:ea typeface="Times New Roman"/>
                <a:cs typeface="Times New Roman"/>
                <a:sym typeface="Times New Roman"/>
              </a:rPr>
              <a:t>The drill is started and terminated in a master board which is not utilized as a button system. To start the drill, the master board uses its mac address to create a web server. The user can either initiate a drill or do data analysis. If the user chooses to initiate a drill, a random order of 10 buttons will be sent to the master board. The master board then communicates to the first slave board to light up via ESP-NOW communication. After the user hits the lit up touch pad, that button system will use ESP-NOW to communicate with the next button system to light up. Once all 10 buttons have been hit, the drill is completed and the total elapsed drill time is automatically stored in an AWS bucket. AWS buckets are cloud based storage that can be accessed via WiFi. If the user chooses to do data analysis, time data will be grabbed from the AWS bucket and put into a bar graph with individual bars representing total time for each execution of the drill.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lang="en" sz="600">
                <a:solidFill>
                  <a:schemeClr val="dk2"/>
                </a:solidFill>
                <a:latin typeface="Times New Roman"/>
                <a:ea typeface="Times New Roman"/>
                <a:cs typeface="Times New Roman"/>
                <a:sym typeface="Times New Roman"/>
              </a:rPr>
              <a:t>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b="1"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 </a:t>
            </a:r>
            <a:endParaRPr b="1" sz="600">
              <a:solidFill>
                <a:schemeClr val="dk2"/>
              </a:solidFill>
              <a:latin typeface="Times New Roman"/>
              <a:ea typeface="Times New Roman"/>
              <a:cs typeface="Times New Roman"/>
              <a:sym typeface="Times New Roman"/>
            </a:endParaRPr>
          </a:p>
        </p:txBody>
      </p:sp>
      <p:pic>
        <p:nvPicPr>
          <p:cNvPr id="64" name="Google Shape;64;p13"/>
          <p:cNvPicPr preferRelativeResize="0"/>
          <p:nvPr/>
        </p:nvPicPr>
        <p:blipFill rotWithShape="1">
          <a:blip r:embed="rId4">
            <a:alphaModFix/>
          </a:blip>
          <a:srcRect b="7048" l="0" r="0" t="3394"/>
          <a:stretch/>
        </p:blipFill>
        <p:spPr>
          <a:xfrm>
            <a:off x="6353512" y="3103000"/>
            <a:ext cx="2054275" cy="1034883"/>
          </a:xfrm>
          <a:prstGeom prst="rect">
            <a:avLst/>
          </a:prstGeom>
          <a:noFill/>
          <a:ln>
            <a:noFill/>
          </a:ln>
        </p:spPr>
      </p:pic>
      <p:sp>
        <p:nvSpPr>
          <p:cNvPr id="65" name="Google Shape;65;p13"/>
          <p:cNvSpPr txBox="1"/>
          <p:nvPr/>
        </p:nvSpPr>
        <p:spPr>
          <a:xfrm>
            <a:off x="6266438" y="4208988"/>
            <a:ext cx="2228400" cy="307800"/>
          </a:xfrm>
          <a:prstGeom prst="rect">
            <a:avLst/>
          </a:prstGeom>
          <a:solidFill>
            <a:srgbClr val="041E3E"/>
          </a:solidFill>
          <a:ln cap="flat" cmpd="sng" w="9525">
            <a:solidFill>
              <a:srgbClr val="CC9C14"/>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800">
                <a:solidFill>
                  <a:schemeClr val="lt1"/>
                </a:solidFill>
                <a:latin typeface="Times New Roman"/>
                <a:ea typeface="Times New Roman"/>
                <a:cs typeface="Times New Roman"/>
                <a:sym typeface="Times New Roman"/>
              </a:rPr>
              <a:t>Future Enhancements</a:t>
            </a:r>
            <a:endParaRPr sz="1900">
              <a:solidFill>
                <a:schemeClr val="lt1"/>
              </a:solidFill>
              <a:latin typeface="Times New Roman"/>
              <a:ea typeface="Times New Roman"/>
              <a:cs typeface="Times New Roman"/>
              <a:sym typeface="Times New Roman"/>
            </a:endParaRPr>
          </a:p>
        </p:txBody>
      </p:sp>
      <p:pic>
        <p:nvPicPr>
          <p:cNvPr id="66" name="Google Shape;66;p13"/>
          <p:cNvPicPr preferRelativeResize="0"/>
          <p:nvPr/>
        </p:nvPicPr>
        <p:blipFill>
          <a:blip r:embed="rId5">
            <a:alphaModFix/>
          </a:blip>
          <a:stretch>
            <a:fillRect/>
          </a:stretch>
        </p:blipFill>
        <p:spPr>
          <a:xfrm>
            <a:off x="4894279" y="2632112"/>
            <a:ext cx="801921" cy="520225"/>
          </a:xfrm>
          <a:prstGeom prst="rect">
            <a:avLst/>
          </a:prstGeom>
          <a:noFill/>
          <a:ln>
            <a:noFill/>
          </a:ln>
        </p:spPr>
      </p:pic>
      <p:pic>
        <p:nvPicPr>
          <p:cNvPr id="67" name="Google Shape;67;p13"/>
          <p:cNvPicPr preferRelativeResize="0"/>
          <p:nvPr/>
        </p:nvPicPr>
        <p:blipFill rotWithShape="1">
          <a:blip r:embed="rId6">
            <a:alphaModFix/>
          </a:blip>
          <a:srcRect b="3209" l="0" r="2969" t="3480"/>
          <a:stretch/>
        </p:blipFill>
        <p:spPr>
          <a:xfrm>
            <a:off x="3122827" y="2621536"/>
            <a:ext cx="663300" cy="541375"/>
          </a:xfrm>
          <a:prstGeom prst="rect">
            <a:avLst/>
          </a:prstGeom>
          <a:noFill/>
          <a:ln>
            <a:noFill/>
          </a:ln>
        </p:spPr>
      </p:pic>
      <p:pic>
        <p:nvPicPr>
          <p:cNvPr id="68" name="Google Shape;68;p13"/>
          <p:cNvPicPr preferRelativeResize="0"/>
          <p:nvPr/>
        </p:nvPicPr>
        <p:blipFill rotWithShape="1">
          <a:blip r:embed="rId7">
            <a:alphaModFix/>
          </a:blip>
          <a:srcRect b="4309" l="5919" r="7154" t="5907"/>
          <a:stretch/>
        </p:blipFill>
        <p:spPr>
          <a:xfrm>
            <a:off x="4008538" y="2632106"/>
            <a:ext cx="663300" cy="520219"/>
          </a:xfrm>
          <a:prstGeom prst="rect">
            <a:avLst/>
          </a:prstGeom>
          <a:noFill/>
          <a:ln>
            <a:noFill/>
          </a:ln>
        </p:spPr>
      </p:pic>
      <p:sp>
        <p:nvSpPr>
          <p:cNvPr id="69" name="Google Shape;69;p13"/>
          <p:cNvSpPr txBox="1"/>
          <p:nvPr/>
        </p:nvSpPr>
        <p:spPr>
          <a:xfrm>
            <a:off x="6037050" y="4557625"/>
            <a:ext cx="2735700" cy="562800"/>
          </a:xfrm>
          <a:prstGeom prst="rect">
            <a:avLst/>
          </a:prstGeom>
          <a:noFill/>
          <a:ln cap="flat" cmpd="sng" w="9525">
            <a:solidFill>
              <a:srgbClr val="041E3E"/>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1.</a:t>
            </a:r>
            <a:r>
              <a:rPr lang="en" sz="600">
                <a:solidFill>
                  <a:schemeClr val="dk2"/>
                </a:solidFill>
                <a:latin typeface="Times New Roman"/>
                <a:ea typeface="Times New Roman"/>
                <a:cs typeface="Times New Roman"/>
                <a:sym typeface="Times New Roman"/>
              </a:rPr>
              <a:t> Tailored workouts: difficulty level, specific pattern of touches, adaptive mode</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2. </a:t>
            </a:r>
            <a:r>
              <a:rPr lang="en" sz="600">
                <a:solidFill>
                  <a:schemeClr val="dk2"/>
                </a:solidFill>
                <a:latin typeface="Times New Roman"/>
                <a:ea typeface="Times New Roman"/>
                <a:cs typeface="Times New Roman"/>
                <a:sym typeface="Times New Roman"/>
              </a:rPr>
              <a:t>Data collection &amp; analysis for more specific and personalized reports: button position data, elapsed time between button presses, user physical characteristics</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3.</a:t>
            </a:r>
            <a:r>
              <a:rPr lang="en" sz="600">
                <a:solidFill>
                  <a:schemeClr val="dk2"/>
                </a:solidFill>
                <a:latin typeface="Times New Roman"/>
                <a:ea typeface="Times New Roman"/>
                <a:cs typeface="Times New Roman"/>
                <a:sym typeface="Times New Roman"/>
              </a:rPr>
              <a:t> Software distinguishes between users and stores their data independently</a:t>
            </a:r>
            <a:endParaRPr sz="600">
              <a:solidFill>
                <a:schemeClr val="dk2"/>
              </a:solidFill>
              <a:latin typeface="Times New Roman"/>
              <a:ea typeface="Times New Roman"/>
              <a:cs typeface="Times New Roman"/>
              <a:sym typeface="Times New Roman"/>
            </a:endParaRPr>
          </a:p>
          <a:p>
            <a:pPr indent="0" lvl="0" marL="0" rtl="0" algn="l">
              <a:spcBef>
                <a:spcPts val="0"/>
              </a:spcBef>
              <a:spcAft>
                <a:spcPts val="0"/>
              </a:spcAft>
              <a:buNone/>
            </a:pPr>
            <a:r>
              <a:rPr b="1" lang="en" sz="600">
                <a:solidFill>
                  <a:schemeClr val="dk2"/>
                </a:solidFill>
                <a:latin typeface="Times New Roman"/>
                <a:ea typeface="Times New Roman"/>
                <a:cs typeface="Times New Roman"/>
                <a:sym typeface="Times New Roman"/>
              </a:rPr>
              <a:t>4. </a:t>
            </a:r>
            <a:r>
              <a:rPr lang="en" sz="600">
                <a:solidFill>
                  <a:schemeClr val="dk2"/>
                </a:solidFill>
                <a:latin typeface="Times New Roman"/>
                <a:ea typeface="Times New Roman"/>
                <a:cs typeface="Times New Roman"/>
                <a:sym typeface="Times New Roman"/>
              </a:rPr>
              <a:t>Automatic power saver mode to foster greater battery life</a:t>
            </a:r>
            <a:endParaRPr sz="600">
              <a:solidFill>
                <a:schemeClr val="dk2"/>
              </a:solidFill>
              <a:latin typeface="Times New Roman"/>
              <a:ea typeface="Times New Roman"/>
              <a:cs typeface="Times New Roman"/>
              <a:sym typeface="Times New Roman"/>
            </a:endParaRPr>
          </a:p>
        </p:txBody>
      </p:sp>
      <p:pic>
        <p:nvPicPr>
          <p:cNvPr id="70" name="Google Shape;70;p13"/>
          <p:cNvPicPr preferRelativeResize="0"/>
          <p:nvPr/>
        </p:nvPicPr>
        <p:blipFill>
          <a:blip r:embed="rId8">
            <a:alphaModFix/>
          </a:blip>
          <a:stretch>
            <a:fillRect/>
          </a:stretch>
        </p:blipFill>
        <p:spPr>
          <a:xfrm>
            <a:off x="3313063" y="3551550"/>
            <a:ext cx="2054275" cy="1006075"/>
          </a:xfrm>
          <a:prstGeom prst="rect">
            <a:avLst/>
          </a:prstGeom>
          <a:noFill/>
          <a:ln>
            <a:noFill/>
          </a:ln>
        </p:spPr>
      </p:pic>
      <p:pic>
        <p:nvPicPr>
          <p:cNvPr id="71" name="Google Shape;71;p13"/>
          <p:cNvPicPr preferRelativeResize="0"/>
          <p:nvPr/>
        </p:nvPicPr>
        <p:blipFill rotWithShape="1">
          <a:blip r:embed="rId9">
            <a:alphaModFix/>
          </a:blip>
          <a:srcRect b="26835" l="0" r="0" t="25115"/>
          <a:stretch/>
        </p:blipFill>
        <p:spPr>
          <a:xfrm>
            <a:off x="210450" y="4712575"/>
            <a:ext cx="1423375" cy="3799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